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65" r:id="rId4"/>
    <p:sldId id="263" r:id="rId5"/>
    <p:sldId id="267" r:id="rId6"/>
    <p:sldId id="268" r:id="rId7"/>
    <p:sldId id="269" r:id="rId8"/>
    <p:sldId id="266" r:id="rId9"/>
  </p:sldIdLst>
  <p:sldSz cx="9144000" cy="6858000" type="screen4x3"/>
  <p:notesSz cx="7104063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D0ECB1EA-4AF6-4ADD-8D0D-4AD9839DFC0A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4A36CDE-122E-4E8B-91D3-886EA46776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8458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A36CDE-122E-4E8B-91D3-886EA467768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776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295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948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2593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250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964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26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5339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735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46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642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08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9E648-904E-4D21-9814-BB6C7C176A85}" type="datetimeFigureOut">
              <a:rPr lang="zh-TW" altLang="en-US" smtClean="0"/>
              <a:t>2021/12/29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4C269-F7CB-4C5D-ABD0-C42F4BB58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108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shengtung.com.tw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接點 6"/>
          <p:cNvCxnSpPr/>
          <p:nvPr/>
        </p:nvCxnSpPr>
        <p:spPr>
          <a:xfrm>
            <a:off x="416149" y="6021288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395536" y="836712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02052"/>
            <a:ext cx="1677194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9" y="44624"/>
            <a:ext cx="51720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標題 1"/>
          <p:cNvSpPr txBox="1">
            <a:spLocks/>
          </p:cNvSpPr>
          <p:nvPr/>
        </p:nvSpPr>
        <p:spPr>
          <a:xfrm>
            <a:off x="457200" y="37170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Ergon </a:t>
            </a:r>
            <a:r>
              <a:rPr lang="en-US" altLang="zh-TW" sz="10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HyVolt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產品符合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IEC 60296:2012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ASTM D3487-2016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規範的環烷油。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HyVolt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極低傾點、優異氧化穩定性和電氣特性，適合全球領先變壓器製造商提出的最苛刻的要求。</a:t>
            </a:r>
            <a:b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應用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電氣絕緣油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變壓器油、用於電力和配電變壓器、開關設備。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據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ASTM D2440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IEC 61125 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進行測試時，酸和油泥形成較少。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高介電強度介電強度超過最嚴格的國際要求出色的冷卻性能，高環烷烴原油製成，可在不使用傾點抑製劑的情況下提供自然的低傾點</a:t>
            </a:r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通常為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-64°C)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混溶性</a:t>
            </a:r>
            <a:r>
              <a:rPr lang="en-US" altLang="zh-TW" sz="10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HyVolt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系列可與符合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IEC 60296:2012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ASTM D3487-16 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規定要求的絕緣油完全相容卓越的氧化穩定性。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HyVolt I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不含抗氧化添加劑的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絕緣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油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HyVolt II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III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含有一種抗氧化抑製劑 BHT，這是符合ASTM D3487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IEC 60296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批准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可添加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劑清單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中，依據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ASTM D2668 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檢測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u="sng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HyVolt</a:t>
            </a:r>
            <a:r>
              <a:rPr lang="en-US" altLang="zh-TW" sz="1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特殊級</a:t>
            </a:r>
            <a:r>
              <a:rPr lang="en-US" altLang="zh-TW" sz="1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1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符合台電</a:t>
            </a:r>
            <a:r>
              <a:rPr lang="en-US" altLang="zh-TW" sz="1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I-002</a:t>
            </a:r>
            <a:r>
              <a:rPr lang="zh-TW" altLang="en-US" sz="1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規範</a:t>
            </a:r>
            <a:r>
              <a:rPr lang="en-US" altLang="zh-TW" sz="1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l"/>
            <a:r>
              <a:rPr lang="en-US" altLang="zh-TW" sz="1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HyVolt 產品不含其他添加劑，如下所列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PCB Free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 Tested as per IEC 61619:1997</a:t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DBDS Free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/ Detection method using GC-AED</a:t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Passivator</a:t>
            </a:r>
            <a:r>
              <a:rPr lang="en-US" altLang="zh-TW" sz="1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Free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/Tested as per IEC 60666:2010</a:t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Metal Deactivator Free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/ Detection method using HPLC / GC-MS</a:t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Silicon Free</a:t>
            </a:r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10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908720"/>
            <a:ext cx="8280921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866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4788024" y="1628800"/>
            <a:ext cx="4248472" cy="32403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Ergon HyVolt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 是一款不含抗氧化添加劑的環烷油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完全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符合 IEC 60296:2012 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總體規範要求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HyVolt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 具有良好的氧化穩定性和較為優異的電氣和冷卻性能，能夠滿足 全球領先變壓器製造商所提出的最嚴苛的要求。 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應用絕緣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油/變壓器油：電力變壓器和配電變壓器、開關裝置以及斷路器。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規範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HyVolt I 完全符合以下國際規範：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•IEC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60296:2012 中針對不含抗氧化添加劑的變壓器油的規定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•腐蝕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試驗：符合 IEC 62535、ASTM D1275 和 DIN51353 的規定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•ASTM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D2140 針對環烷油的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規定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•良好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的氧化穩定性 採用 IEC 61125 方法 C 試驗後，酸化淤渣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生成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量小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•高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介電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強度介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電強度遠超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國際最高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標準的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要求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•優異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的冷卻性能 由不含石蠟的環烷基原油提煉而成，在不使用降凝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劑</a:t>
            </a:r>
            <a:r>
              <a:rPr lang="en-US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</a:p>
          <a:p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情況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下都能保持天然的低傾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點環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烷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油</a:t>
            </a:r>
            <a:r>
              <a:rPr lang="zh-TW" altLang="en-US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根據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IR Brandes 的定義（Cn&gt;40% 且 Cp&lt;50%），HyVolt I變壓器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油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屬於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環烷油。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混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溶性 HyVolt I 可完全與符合 IEC 60296:2012 總體規範制定要求的絕緣油相溶。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HyVolt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 也可與符合ASTM D3487- 09 標準的其他油品相溶。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添加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劑 HyVolt I 是一款不含抗氧化添加劑的變壓器油，且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不含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未聲明的添加劑。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•不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含抗氧化劑 通過了 IEC 60666 檢測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•不含P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通過了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EC 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61619檢測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•不含D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BD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S通過了I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EC 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62697檢測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•不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含鈍化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劑通過了I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EC 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60666檢測 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•不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含金屬鈍化劑 檢測方法採用 HPLC / GC-MS</a:t>
            </a:r>
            <a:endParaRPr lang="zh-TW" altLang="en-US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37" y="957411"/>
            <a:ext cx="4379987" cy="4847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直線接點 12"/>
          <p:cNvCxnSpPr/>
          <p:nvPr/>
        </p:nvCxnSpPr>
        <p:spPr>
          <a:xfrm>
            <a:off x="416149" y="6021288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>
            <a:off x="395536" y="836712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9" y="44624"/>
            <a:ext cx="51720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02052"/>
            <a:ext cx="1677194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16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148064" y="980728"/>
            <a:ext cx="39604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Ergon 生產的 HyVolt II 是一款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zh-TW" altLang="en-US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抗氧化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劑的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環烷絕緣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油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完全</a:t>
            </a:r>
            <a:r>
              <a:rPr lang="zh-TW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符合 ASTM D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3487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總體</a:t>
            </a:r>
            <a:r>
              <a:rPr lang="zh-TW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規範的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要求</a:t>
            </a:r>
            <a:r>
              <a:rPr lang="zh-TW" altLang="en-US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ErgonHyVolt </a:t>
            </a:r>
            <a:r>
              <a:rPr lang="zh-TW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II 具有極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低</a:t>
            </a:r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傾</a:t>
            </a:r>
            <a:r>
              <a:rPr lang="zh-TW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點和優秀的抗氧化性。</a:t>
            </a:r>
            <a:endParaRPr lang="en-US" altLang="zh-TW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Ergon</a:t>
            </a:r>
            <a:r>
              <a:rPr lang="zh-TW" altLang="en-US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HyVolt III是一款含抗氧化添加劑的環烷基特級絕緣油</a:t>
            </a:r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完全</a:t>
            </a:r>
            <a:r>
              <a:rPr lang="zh-TW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符合IEC 60296:2012總體和特定規範的要求。</a:t>
            </a:r>
            <a:endParaRPr lang="en-US" altLang="zh-TW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14" y="941884"/>
            <a:ext cx="4743450" cy="5007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直線接點 12"/>
          <p:cNvCxnSpPr/>
          <p:nvPr/>
        </p:nvCxnSpPr>
        <p:spPr>
          <a:xfrm>
            <a:off x="416149" y="6021288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>
            <a:off x="395536" y="836712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9" y="44624"/>
            <a:ext cx="51720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02052"/>
            <a:ext cx="1677194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712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4295775" cy="4948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矩形 10"/>
          <p:cNvSpPr/>
          <p:nvPr/>
        </p:nvSpPr>
        <p:spPr>
          <a:xfrm>
            <a:off x="4680520" y="1700808"/>
            <a:ext cx="4427984" cy="32403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Ergon</a:t>
            </a:r>
            <a:r>
              <a:rPr lang="zh-TW" altLang="en-US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HyVolt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III是一款含抗氧化添加劑的環烷基特級絕緣油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完全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符合IEC 60296:2012總體和特定規範的要求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美國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Ergon HyVolt III具有較高的氧化穩定性和優異的電氣性能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能夠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滿足全球領先變壓器製造商所提出的最嚴苛的要求。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應用絕緣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油/變壓器油：電力變壓器和配電變壓器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、開關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裝置以及斷路器。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HyVolt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III完全符合以下國際規範：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IEC 60296:2012中針對含抗氧化添加劑的變壓器油的規定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腐蝕試驗：符合IEC 62535、ASTM D1275和DIN 51353的規定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ASTM D2140針對環烷油的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規定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特點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HyVolt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III是一款特級絕緣油，具有以下特點：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較高的氧化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穩定性採用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IEC 61125方法C試驗後，酸化淤渣的生成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量</a:t>
            </a:r>
            <a:r>
              <a:rPr lang="zh-TW" altLang="en-US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低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高介電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強度介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電強度遠超國際最高標準的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要求</a:t>
            </a:r>
            <a:r>
              <a:rPr lang="zh-TW" altLang="en-US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優異的冷卻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性能由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不含石蠟的環烷基原油提煉而成，在不使用降凝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劑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的情況下都能保持天然的低傾點環烷油</a:t>
            </a:r>
            <a:r>
              <a:rPr lang="zh-TW" altLang="en-US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根據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IR Brandes的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定義，</a:t>
            </a:r>
            <a:r>
              <a:rPr lang="en-US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ERGON 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HyVolt III</a:t>
            </a:r>
            <a:r>
              <a:rPr lang="zh-TW" altLang="en-US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絕緣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油屬於</a:t>
            </a:r>
            <a:r>
              <a:rPr lang="zh-TW" altLang="en-US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環烷基飽和烴原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油</a:t>
            </a:r>
            <a:r>
              <a:rPr lang="zh-TW" altLang="en-US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製成，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混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溶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性HyVolt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III可完全與符合IEC 60296:2012總體規範制定要求的絕緣油相溶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HyVolt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III也可與符合ASTM D3487-09標準的其他油品相溶。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添加劑HyVolt 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III僅含有一種抗氧化抑製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劑即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BHT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，它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是IEC 60666中所列明抑製劑中的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一種</a:t>
            </a:r>
            <a:r>
              <a:rPr lang="zh-TW" altLang="en-US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它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不含其他添加劑。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不含PC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B通過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了IEC 61619檢測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不含DBD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S通過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了IEC 62697檢測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不含鈍化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劑通過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了IEC 60666檢測 　　</a:t>
            </a:r>
            <a:endParaRPr lang="en-US" altLang="zh-TW" sz="1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●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不含金屬鈍化</a:t>
            </a:r>
            <a:r>
              <a:rPr lang="zh-TW" altLang="zh-TW" sz="1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劑檢測</a:t>
            </a:r>
            <a:r>
              <a:rPr lang="zh-TW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方法採用HPLC/GC-MS</a:t>
            </a:r>
            <a:endParaRPr lang="zh-TW" altLang="en-US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8" name="直線接點 7"/>
          <p:cNvCxnSpPr/>
          <p:nvPr/>
        </p:nvCxnSpPr>
        <p:spPr>
          <a:xfrm>
            <a:off x="416149" y="6021288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>
            <a:off x="395536" y="836712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9" y="44624"/>
            <a:ext cx="51720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02052"/>
            <a:ext cx="1677194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983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接點 6"/>
          <p:cNvCxnSpPr/>
          <p:nvPr/>
        </p:nvCxnSpPr>
        <p:spPr>
          <a:xfrm>
            <a:off x="395536" y="836712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582963"/>
              </p:ext>
            </p:extLst>
          </p:nvPr>
        </p:nvGraphicFramePr>
        <p:xfrm>
          <a:off x="344138" y="980728"/>
          <a:ext cx="8404326" cy="54503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9"/>
                <a:gridCol w="1884303"/>
                <a:gridCol w="713971"/>
                <a:gridCol w="713971"/>
                <a:gridCol w="895965"/>
                <a:gridCol w="713971"/>
                <a:gridCol w="713971"/>
                <a:gridCol w="895965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ERGON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Hyvolt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 </a:t>
                      </a:r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型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III </a:t>
                      </a:r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型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敘述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測試條件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數據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總值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數據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總值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功能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最小值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最大值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最小值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最大值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黏度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mm2/s at 40°C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ISO 3104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9.8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9.7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黏度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mm2/s at -30°C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ISO 3104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1800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1057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1800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1092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傾點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°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ASTM D5950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-40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-63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-40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-55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含水量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mg/kg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60814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30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30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介電擊穿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kV, </a:t>
                      </a:r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前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2.5 mm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60156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30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44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30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57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介電擊穿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kV, </a:t>
                      </a:r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後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2.5 mm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60156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70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72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70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75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密度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20°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C, kg/m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ISO 12185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0.895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0.879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0.895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875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DDF at 90°C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60247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0.005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0.005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精煉</a:t>
                      </a:r>
                      <a:r>
                        <a:rPr lang="en-US" altLang="zh-TW" sz="9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穩定度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顏色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Color ISO 2049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1.5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L0.5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外觀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 IEC 60296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PASS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PASS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PASS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PASS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酸價 </a:t>
                      </a:r>
                      <a:r>
                        <a:rPr lang="en-US" sz="900" u="none" strike="noStrike" dirty="0">
                          <a:effectLst/>
                          <a:latin typeface="+mn-lt"/>
                        </a:rPr>
                        <a:t>mg KOH/g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62021-1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&lt;0.01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&lt;0.01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介面張力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mN/m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ASTM D971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40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47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40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48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腐蝕性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(</a:t>
                      </a:r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硫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DIN 51353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腐蝕性</a:t>
                      </a:r>
                      <a:r>
                        <a:rPr lang="en-US" altLang="zh-TW" sz="9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硫</a:t>
                      </a:r>
                      <a:r>
                        <a:rPr lang="en-US" altLang="zh-TW" sz="900" u="none" strike="noStrike" dirty="0">
                          <a:effectLst/>
                          <a:latin typeface="+mn-lt"/>
                        </a:rPr>
                        <a:t>)</a:t>
                      </a:r>
                      <a:endParaRPr lang="en-US" altLang="zh-TW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ASTM D1275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潛在腐蝕性</a:t>
                      </a:r>
                      <a:r>
                        <a:rPr lang="en-US" altLang="zh-TW" sz="9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硫</a:t>
                      </a:r>
                      <a:r>
                        <a:rPr lang="en-US" altLang="zh-TW" sz="900" u="none" strike="noStrike" dirty="0">
                          <a:effectLst/>
                          <a:latin typeface="+mn-lt"/>
                        </a:rPr>
                        <a:t>)</a:t>
                      </a:r>
                      <a:endParaRPr lang="en-US" altLang="zh-TW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IEC 62535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無腐蝕性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DBDS, mg/kg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62697-1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(&lt;5)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(&lt;5)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抑製劑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,%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60666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(&lt;0.01)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0.08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0.4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0.36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金屬鈍化劑添加劑</a:t>
                      </a:r>
                      <a:r>
                        <a:rPr lang="en-US" altLang="zh-TW" sz="900" u="none" strike="noStrike" dirty="0">
                          <a:effectLst/>
                          <a:latin typeface="+mn-lt"/>
                        </a:rPr>
                        <a:t>, mg/kg</a:t>
                      </a:r>
                      <a:endParaRPr lang="en-US" altLang="zh-TW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60666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(&lt;5)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(&lt;5)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其他添加劑 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60296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See ª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See ª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硫重量 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wt%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ISO 14596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0.0008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糠醛含量，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mg/kg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IEC 61198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(&lt;0.05)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(&lt;0.05)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碳類型分析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%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IR Bandes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芳香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%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6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環烷 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%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47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石蠟 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%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47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性能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氧化穩定性 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120°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C, 164 hours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61125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總酸價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mg KOH/g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1.2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淤泥 沉積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% 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0.8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 DDF at 90°C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　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0.037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0.0500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0.013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健康、安全，環境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閃火點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PMCC, °C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ISO 2719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135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143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135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144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PCA </a:t>
                      </a:r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含量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%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IP 346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&lt;3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&lt;3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  <a:tr h="119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PCB </a:t>
                      </a:r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含量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, 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mg/kg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+mn-lt"/>
                        </a:rPr>
                        <a:t>IEC 61619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 </a:t>
                      </a:r>
                      <a:r>
                        <a:rPr lang="en-US" altLang="zh-TW" sz="900" u="none" strike="noStrike">
                          <a:effectLst/>
                          <a:latin typeface="+mn-lt"/>
                        </a:rPr>
                        <a:t>(&lt;2)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未檢測出 </a:t>
                      </a:r>
                      <a:r>
                        <a:rPr lang="en-US" altLang="zh-TW" sz="900" u="none" strike="noStrike" dirty="0">
                          <a:effectLst/>
                          <a:latin typeface="+mn-lt"/>
                        </a:rPr>
                        <a:t>(&lt;2)</a:t>
                      </a:r>
                      <a:endParaRPr lang="en-US" altLang="zh-TW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  <a:latin typeface="+mn-lt"/>
                        </a:rPr>
                        <a:t>未檢測出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69" marR="6269" marT="6269" marB="0" anchor="ctr"/>
                </a:tc>
              </a:tr>
            </a:tbl>
          </a:graphicData>
        </a:graphic>
      </p:graphicFrame>
      <p:cxnSp>
        <p:nvCxnSpPr>
          <p:cNvPr id="11" name="直線接點 10"/>
          <p:cNvCxnSpPr/>
          <p:nvPr/>
        </p:nvCxnSpPr>
        <p:spPr>
          <a:xfrm>
            <a:off x="395536" y="836712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9" y="44624"/>
            <a:ext cx="51720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直線接點 13"/>
          <p:cNvCxnSpPr/>
          <p:nvPr/>
        </p:nvCxnSpPr>
        <p:spPr>
          <a:xfrm>
            <a:off x="416149" y="6453336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3441" y="187499"/>
            <a:ext cx="1677194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809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接點 5"/>
          <p:cNvCxnSpPr/>
          <p:nvPr/>
        </p:nvCxnSpPr>
        <p:spPr>
          <a:xfrm>
            <a:off x="416149" y="6669360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9" y="55662"/>
            <a:ext cx="51720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795335"/>
              </p:ext>
            </p:extLst>
          </p:nvPr>
        </p:nvGraphicFramePr>
        <p:xfrm>
          <a:off x="395536" y="1139811"/>
          <a:ext cx="8404322" cy="5302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54364"/>
                <a:gridCol w="1879225"/>
                <a:gridCol w="822161"/>
                <a:gridCol w="678611"/>
                <a:gridCol w="769961"/>
              </a:tblGrid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ERGON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Hyvolt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II</a:t>
                      </a:r>
                      <a:r>
                        <a:rPr lang="zh-TW" altLang="en-US" sz="900" u="none" strike="noStrike">
                          <a:effectLst/>
                        </a:rPr>
                        <a:t>型 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敘述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測試條件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數據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總值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20002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功能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最小值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最大值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黏度</a:t>
                      </a:r>
                      <a:r>
                        <a:rPr lang="en-US" altLang="zh-TW" sz="900" u="none" strike="noStrike">
                          <a:effectLst/>
                        </a:rPr>
                        <a:t>, </a:t>
                      </a:r>
                      <a:r>
                        <a:rPr lang="en-US" sz="900" u="none" strike="noStrike">
                          <a:effectLst/>
                        </a:rPr>
                        <a:t>mm2/s at 100°C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D445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2.4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黏度</a:t>
                      </a:r>
                      <a:r>
                        <a:rPr lang="en-US" altLang="zh-TW" sz="900" u="none" strike="noStrike">
                          <a:effectLst/>
                        </a:rPr>
                        <a:t>, </a:t>
                      </a:r>
                      <a:r>
                        <a:rPr lang="en-US" sz="900" u="none" strike="noStrike">
                          <a:effectLst/>
                        </a:rPr>
                        <a:t>mm2/s at 40°C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D445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12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9.6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黏度</a:t>
                      </a:r>
                      <a:r>
                        <a:rPr lang="en-US" altLang="zh-TW" sz="900" u="none" strike="noStrike">
                          <a:effectLst/>
                        </a:rPr>
                        <a:t>, </a:t>
                      </a:r>
                      <a:r>
                        <a:rPr lang="en-US" sz="900" u="none" strike="noStrike">
                          <a:effectLst/>
                        </a:rPr>
                        <a:t>mm2/s at 0°C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D445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76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66.5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比重 </a:t>
                      </a:r>
                      <a:r>
                        <a:rPr lang="en-US" altLang="zh-TW" sz="900" u="none" strike="noStrike">
                          <a:effectLst/>
                        </a:rPr>
                        <a:t>15 °</a:t>
                      </a:r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D4052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0.91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0.8809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20002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閃火點 </a:t>
                      </a:r>
                      <a:r>
                        <a:rPr lang="en-US" sz="900" u="none" strike="noStrike">
                          <a:effectLst/>
                        </a:rPr>
                        <a:t>COC °C(F)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D92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145(293)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155(313)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顏色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D6045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傾點</a:t>
                      </a:r>
                      <a:r>
                        <a:rPr lang="en-US" altLang="zh-TW" sz="900" u="none" strike="noStrike">
                          <a:effectLst/>
                        </a:rPr>
                        <a:t>, °</a:t>
                      </a:r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D5950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-40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-50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苯胺點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D611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63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79.3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表面張力 </a:t>
                      </a:r>
                      <a:r>
                        <a:rPr lang="en-US" altLang="zh-TW" sz="900" u="none" strike="noStrike">
                          <a:effectLst/>
                        </a:rPr>
                        <a:t>25  °</a:t>
                      </a:r>
                      <a:r>
                        <a:rPr lang="en-US" sz="900" u="none" strike="noStrike">
                          <a:effectLst/>
                        </a:rPr>
                        <a:t>C Dynes / Cm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D971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40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49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目視檢測  </a:t>
                      </a:r>
                      <a:r>
                        <a:rPr lang="en-US" altLang="zh-TW" sz="900" u="none" strike="noStrike">
                          <a:effectLst/>
                        </a:rPr>
                        <a:t>25  °</a:t>
                      </a:r>
                      <a:r>
                        <a:rPr lang="en-US" sz="900" u="none" strike="noStrike">
                          <a:effectLst/>
                        </a:rPr>
                        <a:t>C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D1524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清澈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清澈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電氣特性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圓盤電極  </a:t>
                      </a:r>
                      <a:r>
                        <a:rPr lang="en-US" altLang="zh-TW" sz="900" u="none" strike="noStrike">
                          <a:effectLst/>
                        </a:rPr>
                        <a:t>60HZ  / </a:t>
                      </a:r>
                      <a:r>
                        <a:rPr lang="zh-TW" altLang="en-US" sz="900" u="none" strike="noStrike">
                          <a:effectLst/>
                        </a:rPr>
                        <a:t>介電擊穿 </a:t>
                      </a:r>
                      <a:r>
                        <a:rPr lang="en-US" altLang="zh-TW" sz="900" u="none" strike="noStrike">
                          <a:effectLst/>
                        </a:rPr>
                        <a:t>KV 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D877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30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41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介電擊穿 </a:t>
                      </a:r>
                      <a:r>
                        <a:rPr lang="en-US" altLang="zh-TW" sz="900" u="none" strike="noStrike">
                          <a:effectLst/>
                        </a:rPr>
                        <a:t>60</a:t>
                      </a:r>
                      <a:r>
                        <a:rPr lang="en-US" sz="900" u="none" strike="noStrike">
                          <a:effectLst/>
                        </a:rPr>
                        <a:t>HZ VDE KV (1.02mm) gap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D1816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20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27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介電擊穿 </a:t>
                      </a:r>
                      <a:r>
                        <a:rPr lang="en-US" altLang="zh-TW" sz="900" u="none" strike="noStrike">
                          <a:effectLst/>
                        </a:rPr>
                        <a:t>60</a:t>
                      </a:r>
                      <a:r>
                        <a:rPr lang="en-US" sz="900" u="none" strike="noStrike">
                          <a:effectLst/>
                        </a:rPr>
                        <a:t>HZ VDE KV (2.03mm)  gap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D1816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35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47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脈衝擊穿電壓</a:t>
                      </a:r>
                      <a:r>
                        <a:rPr lang="en-US" altLang="zh-TW" sz="900" u="none" strike="noStrike">
                          <a:effectLst/>
                        </a:rPr>
                        <a:t>Kv 25  °C 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D3300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145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&gt;300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功率因數 </a:t>
                      </a:r>
                      <a:r>
                        <a:rPr lang="en-US" altLang="zh-TW" sz="900" u="none" strike="noStrike">
                          <a:effectLst/>
                        </a:rPr>
                        <a:t>60 </a:t>
                      </a:r>
                      <a:r>
                        <a:rPr lang="en-US" sz="900" u="none" strike="noStrike">
                          <a:effectLst/>
                        </a:rPr>
                        <a:t>HZ 25°C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D924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0.05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0.007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功率因數 </a:t>
                      </a:r>
                      <a:r>
                        <a:rPr lang="en-US" altLang="zh-TW" sz="900" u="none" strike="noStrike">
                          <a:effectLst/>
                        </a:rPr>
                        <a:t>60 </a:t>
                      </a:r>
                      <a:r>
                        <a:rPr lang="en-US" sz="900" u="none" strike="noStrike">
                          <a:effectLst/>
                        </a:rPr>
                        <a:t>HZ 100°C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D924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0.082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氣體生成趨勢 </a:t>
                      </a:r>
                      <a:r>
                        <a:rPr lang="en-US" altLang="zh-TW" sz="900" u="none" strike="noStrike">
                          <a:effectLst/>
                        </a:rPr>
                        <a:t>μL/min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D2300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30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12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化學特性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72 hrs</a:t>
                      </a:r>
                      <a:r>
                        <a:rPr lang="zh-TW" altLang="en-US" sz="900" u="none" strike="noStrike">
                          <a:effectLst/>
                        </a:rPr>
                        <a:t>油泥沉積</a:t>
                      </a:r>
                      <a:r>
                        <a:rPr lang="en-US" altLang="zh-TW" sz="900" u="none" strike="noStrike">
                          <a:effectLst/>
                        </a:rPr>
                        <a:t>, % </a:t>
                      </a:r>
                      <a:r>
                        <a:rPr lang="zh-TW" altLang="en-US" sz="900" u="none" strike="noStrike">
                          <a:effectLst/>
                        </a:rPr>
                        <a:t>質量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D2440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zh-TW" altLang="en-US" sz="900" u="none" strike="noStrike">
                          <a:effectLst/>
                        </a:rPr>
                        <a:t>氧化穩定性 </a:t>
                      </a:r>
                      <a:r>
                        <a:rPr lang="en-US" altLang="zh-TW" sz="900" u="none" strike="noStrike">
                          <a:effectLst/>
                        </a:rPr>
                        <a:t>110°</a:t>
                      </a:r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總酸價，</a:t>
                      </a:r>
                      <a:r>
                        <a:rPr lang="en-US" sz="900" u="none" strike="noStrike">
                          <a:effectLst/>
                        </a:rPr>
                        <a:t>mg KOH/g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164 hrs</a:t>
                      </a:r>
                      <a:r>
                        <a:rPr lang="zh-TW" altLang="en-US" sz="900" u="none" strike="noStrike">
                          <a:effectLst/>
                        </a:rPr>
                        <a:t>油泥沉積</a:t>
                      </a:r>
                      <a:r>
                        <a:rPr lang="en-US" altLang="zh-TW" sz="900" u="none" strike="noStrike">
                          <a:effectLst/>
                        </a:rPr>
                        <a:t>, % </a:t>
                      </a:r>
                      <a:r>
                        <a:rPr lang="zh-TW" altLang="en-US" sz="900" u="none" strike="noStrike">
                          <a:effectLst/>
                        </a:rPr>
                        <a:t>質量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總酸價，</a:t>
                      </a:r>
                      <a:r>
                        <a:rPr lang="en-US" sz="900" u="none" strike="noStrike">
                          <a:effectLst/>
                        </a:rPr>
                        <a:t>mg KOH/g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0.4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氧化穩定性（壓力容器），分鐘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D2112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195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279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氧化抑製劑含量，</a:t>
                      </a:r>
                      <a:r>
                        <a:rPr lang="en-US" altLang="zh-TW" sz="900" u="none" strike="noStrike">
                          <a:effectLst/>
                        </a:rPr>
                        <a:t>wt%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D2668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0.15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0.28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20002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腐蝕性</a:t>
                      </a:r>
                      <a:r>
                        <a:rPr lang="en-US" altLang="zh-TW" sz="900" u="none" strike="noStrike">
                          <a:effectLst/>
                        </a:rPr>
                        <a:t>(</a:t>
                      </a:r>
                      <a:r>
                        <a:rPr lang="zh-TW" altLang="en-US" sz="900" u="none" strike="noStrike">
                          <a:effectLst/>
                        </a:rPr>
                        <a:t>硫</a:t>
                      </a:r>
                      <a:r>
                        <a:rPr lang="en-US" altLang="zh-TW" sz="900" u="none" strike="noStrike">
                          <a:effectLst/>
                        </a:rPr>
                        <a:t>)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D1275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</a:rPr>
                        <a:t>無腐蝕性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</a:rPr>
                        <a:t>無腐蝕性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含水量，</a:t>
                      </a:r>
                      <a:r>
                        <a:rPr lang="en-US" sz="900" u="none" strike="noStrike">
                          <a:effectLst/>
                        </a:rPr>
                        <a:t>ppm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D1533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 dirty="0">
                          <a:effectLst/>
                        </a:rPr>
                        <a:t>---</a:t>
                      </a:r>
                      <a:endParaRPr lang="en-US" altLang="zh-TW" sz="9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 dirty="0">
                          <a:effectLst/>
                        </a:rPr>
                        <a:t>35</a:t>
                      </a:r>
                      <a:endParaRPr lang="en-US" altLang="zh-TW" sz="9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 dirty="0">
                          <a:effectLst/>
                        </a:rPr>
                        <a:t>12</a:t>
                      </a:r>
                      <a:endParaRPr lang="en-US" altLang="zh-TW" sz="9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中和值，</a:t>
                      </a:r>
                      <a:r>
                        <a:rPr lang="en-US" sz="900" u="none" strike="noStrike">
                          <a:effectLst/>
                        </a:rPr>
                        <a:t>mg KOH/g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D974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0.03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&lt;0.01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PCB </a:t>
                      </a:r>
                      <a:r>
                        <a:rPr lang="zh-TW" altLang="en-US" sz="900" u="none" strike="noStrike">
                          <a:effectLst/>
                        </a:rPr>
                        <a:t>含量，</a:t>
                      </a:r>
                      <a:r>
                        <a:rPr lang="en-US" sz="900" u="none" strike="noStrike">
                          <a:effectLst/>
                        </a:rPr>
                        <a:t>ppm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D4059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&lt;2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健康、安全，環境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多環芳香族化合物，</a:t>
                      </a:r>
                      <a:r>
                        <a:rPr lang="en-US" altLang="zh-TW" sz="900" u="none" strike="noStrike">
                          <a:effectLst/>
                        </a:rPr>
                        <a:t>wt%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IP 346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&lt;3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13879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改良的 </a:t>
                      </a:r>
                      <a:r>
                        <a:rPr lang="en-US" sz="900" u="none" strike="noStrike">
                          <a:effectLst/>
                        </a:rPr>
                        <a:t>Ames </a:t>
                      </a:r>
                      <a:r>
                        <a:rPr lang="zh-TW" altLang="en-US" sz="900" u="none" strike="noStrike">
                          <a:effectLst/>
                        </a:rPr>
                        <a:t>檢測，</a:t>
                      </a:r>
                      <a:r>
                        <a:rPr lang="en-US" sz="900" u="none" strike="noStrike">
                          <a:effectLst/>
                        </a:rPr>
                        <a:t>MI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ASTM E1687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---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900" u="none" strike="noStrike">
                          <a:effectLst/>
                        </a:rPr>
                        <a:t>&lt;1</a:t>
                      </a:r>
                      <a:endParaRPr lang="en-US" altLang="zh-TW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  <a:tr h="2000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FDA</a:t>
                      </a:r>
                      <a:r>
                        <a:rPr lang="zh-TW" altLang="en-US" sz="900" u="none" strike="noStrike">
                          <a:effectLst/>
                        </a:rPr>
                        <a:t>法規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21 CFR 178.3620 ©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>
                          <a:effectLst/>
                        </a:rPr>
                        <a:t>通過</a:t>
                      </a:r>
                      <a:endParaRPr lang="zh-TW" altLang="en-US" sz="9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u="none" strike="noStrike" dirty="0">
                          <a:effectLst/>
                        </a:rPr>
                        <a:t>通過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3525" marR="3525" marT="3525" marB="0" anchor="ctr"/>
                </a:tc>
              </a:tr>
            </a:tbl>
          </a:graphicData>
        </a:graphic>
      </p:graphicFrame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3441" y="187499"/>
            <a:ext cx="1677194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線接點 8"/>
          <p:cNvCxnSpPr/>
          <p:nvPr/>
        </p:nvCxnSpPr>
        <p:spPr>
          <a:xfrm>
            <a:off x="323528" y="1052736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270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9" y="55662"/>
            <a:ext cx="51720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線接點 8"/>
          <p:cNvCxnSpPr/>
          <p:nvPr/>
        </p:nvCxnSpPr>
        <p:spPr>
          <a:xfrm>
            <a:off x="416149" y="6453336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944244"/>
              </p:ext>
            </p:extLst>
          </p:nvPr>
        </p:nvGraphicFramePr>
        <p:xfrm>
          <a:off x="395536" y="1124740"/>
          <a:ext cx="8259515" cy="50405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397"/>
                <a:gridCol w="3111693"/>
                <a:gridCol w="1271735"/>
                <a:gridCol w="1434084"/>
                <a:gridCol w="919979"/>
                <a:gridCol w="432931"/>
                <a:gridCol w="439696"/>
              </a:tblGrid>
              <a:tr h="43830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 dirty="0">
                          <a:effectLst/>
                        </a:rPr>
                        <a:t>項目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試驗項目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測試方法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台電規範 </a:t>
                      </a:r>
                      <a:br>
                        <a:rPr lang="zh-TW" altLang="en-US" sz="1000" u="none" strike="noStrike">
                          <a:effectLst/>
                        </a:rPr>
                      </a:br>
                      <a:r>
                        <a:rPr lang="en-US" altLang="zh-TW" sz="1000" u="none" strike="noStrike">
                          <a:effectLst/>
                        </a:rPr>
                        <a:t>I002(100-04) (</a:t>
                      </a:r>
                      <a:r>
                        <a:rPr lang="zh-TW" altLang="en-US" sz="1000" u="none" strike="noStrike">
                          <a:effectLst/>
                        </a:rPr>
                        <a:t>新油</a:t>
                      </a:r>
                      <a:r>
                        <a:rPr lang="en-US" altLang="zh-TW" sz="1000" u="none" strike="noStrike">
                          <a:effectLst/>
                        </a:rPr>
                        <a:t>)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測試方法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ERGON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HYVOLT </a:t>
                      </a:r>
                      <a:r>
                        <a:rPr lang="zh-TW" altLang="en-US" sz="1000" u="none" strike="noStrike" dirty="0" smtClean="0">
                          <a:effectLst/>
                        </a:rPr>
                        <a:t>特殊級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外觀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D1524-15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澄清無沉澱物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D1524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澄清無沉澱物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顏色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 D1500-12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 </a:t>
                      </a:r>
                      <a:r>
                        <a:rPr lang="en-US" altLang="zh-TW" sz="1000" u="none" strike="noStrike">
                          <a:effectLst/>
                        </a:rPr>
                        <a:t>0.5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D6054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L 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比重</a:t>
                      </a:r>
                      <a:r>
                        <a:rPr lang="en-US" altLang="zh-TW" sz="1000" u="none" strike="noStrike">
                          <a:effectLst/>
                        </a:rPr>
                        <a:t>15℃/15℃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ASTM D4052-18a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0.91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D4052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0.91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0.8836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閃點 </a:t>
                      </a:r>
                      <a:r>
                        <a:rPr lang="en-US" sz="1000" u="none" strike="noStrike">
                          <a:effectLst/>
                        </a:rPr>
                        <a:t>COC ℃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D92-18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≧</a:t>
                      </a:r>
                      <a:r>
                        <a:rPr lang="en-US" altLang="zh-TW" sz="1000" u="none" strike="noStrike">
                          <a:effectLst/>
                        </a:rPr>
                        <a:t>145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D92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145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155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＊流動點℃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D5950-14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-30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D5950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-40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-48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6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＊黏度</a:t>
                      </a:r>
                      <a:r>
                        <a:rPr lang="en-US" altLang="zh-TW" sz="1000" u="none" strike="noStrike">
                          <a:effectLst/>
                        </a:rPr>
                        <a:t>100 ℃,</a:t>
                      </a:r>
                      <a:r>
                        <a:rPr lang="en-US" sz="1000" u="none" strike="noStrike">
                          <a:effectLst/>
                        </a:rPr>
                        <a:t>mm²/s (cSt)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D445-21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 </a:t>
                      </a:r>
                      <a:r>
                        <a:rPr lang="en-US" altLang="zh-TW" sz="1000" u="none" strike="noStrike">
                          <a:effectLst/>
                        </a:rPr>
                        <a:t>3.0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D445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2.4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7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＊黏度</a:t>
                      </a:r>
                      <a:r>
                        <a:rPr lang="en-US" altLang="zh-TW" sz="1000" u="none" strike="noStrike">
                          <a:effectLst/>
                        </a:rPr>
                        <a:t>40 ℃,</a:t>
                      </a:r>
                      <a:r>
                        <a:rPr lang="en-US" sz="1000" u="none" strike="noStrike">
                          <a:effectLst/>
                        </a:rPr>
                        <a:t>mm²/s (cSt)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D445-21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12.0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D445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9.6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＊黏度</a:t>
                      </a:r>
                      <a:r>
                        <a:rPr lang="en-US" altLang="zh-TW" sz="1000" u="none" strike="noStrike">
                          <a:effectLst/>
                        </a:rPr>
                        <a:t>0 ℃,</a:t>
                      </a:r>
                      <a:r>
                        <a:rPr lang="en-US" sz="1000" u="none" strike="noStrike">
                          <a:effectLst/>
                        </a:rPr>
                        <a:t>mm²/s (cSt)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D445-21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76.0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D445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65.2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76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9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界面張力 </a:t>
                      </a:r>
                      <a:r>
                        <a:rPr lang="en-US" sz="1000" u="none" strike="noStrike">
                          <a:effectLst/>
                        </a:rPr>
                        <a:t>mN/m (dynes/cm) 25℃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D971-20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≧</a:t>
                      </a:r>
                      <a:r>
                        <a:rPr lang="en-US" altLang="zh-TW" sz="1000" u="none" strike="noStrike">
                          <a:effectLst/>
                        </a:rPr>
                        <a:t>40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D971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40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48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中和價 </a:t>
                      </a:r>
                      <a:r>
                        <a:rPr lang="en-US" sz="1000" u="none" strike="noStrike">
                          <a:effectLst/>
                        </a:rPr>
                        <a:t>mg KOH/g oil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D974-21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0.03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D974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0.03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&lt; 0.01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＊腐蝕硫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D1275-15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無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D1275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無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無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＊抗氧化劑含量</a:t>
                      </a:r>
                      <a:r>
                        <a:rPr lang="en-US" altLang="zh-TW" sz="1000" u="none" strike="noStrike">
                          <a:effectLst/>
                        </a:rPr>
                        <a:t>%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D2668-07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0.08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D2668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0.08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0.07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含水量 </a:t>
                      </a:r>
                      <a:r>
                        <a:rPr lang="en-US" sz="1000" u="none" strike="noStrike">
                          <a:effectLst/>
                        </a:rPr>
                        <a:t>mg/kg (ppm)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D1533-20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35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D1533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35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＊氧化安定性</a:t>
                      </a:r>
                      <a:r>
                        <a:rPr lang="en-US" altLang="zh-TW" sz="1000" u="none" strike="noStrike">
                          <a:effectLst/>
                        </a:rPr>
                        <a:t>-72</a:t>
                      </a:r>
                      <a:r>
                        <a:rPr lang="zh-TW" altLang="en-US" sz="1000" u="none" strike="noStrike">
                          <a:effectLst/>
                        </a:rPr>
                        <a:t>小時油泥</a:t>
                      </a:r>
                      <a:r>
                        <a:rPr lang="en-US" altLang="zh-TW" sz="1000" u="none" strike="noStrike">
                          <a:effectLst/>
                        </a:rPr>
                        <a:t>% m/m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D2440-13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0.15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D2440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0.15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 </a:t>
                      </a:r>
                      <a:r>
                        <a:rPr lang="en-US" altLang="zh-TW" sz="1000" u="none" strike="noStrike">
                          <a:effectLst/>
                        </a:rPr>
                        <a:t>&lt; 0.01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＊氧化安定性</a:t>
                      </a:r>
                      <a:r>
                        <a:rPr lang="en-US" altLang="zh-TW" sz="1000" u="none" strike="noStrike">
                          <a:effectLst/>
                        </a:rPr>
                        <a:t>-72</a:t>
                      </a:r>
                      <a:r>
                        <a:rPr lang="zh-TW" altLang="en-US" sz="1000" u="none" strike="noStrike">
                          <a:effectLst/>
                        </a:rPr>
                        <a:t>小時總酸價 </a:t>
                      </a:r>
                      <a:r>
                        <a:rPr lang="en-US" altLang="zh-TW" sz="1000" u="none" strike="noStrike">
                          <a:effectLst/>
                        </a:rPr>
                        <a:t>mg KOH/g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D2440-13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0.50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D2440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0.50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 </a:t>
                      </a:r>
                      <a:r>
                        <a:rPr lang="en-US" altLang="zh-TW" sz="1000" u="none" strike="noStrike">
                          <a:effectLst/>
                        </a:rPr>
                        <a:t>&lt; 0.01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＊氧化安定性</a:t>
                      </a:r>
                      <a:r>
                        <a:rPr lang="en-US" altLang="zh-TW" sz="1000" u="none" strike="noStrike">
                          <a:effectLst/>
                        </a:rPr>
                        <a:t>-164</a:t>
                      </a:r>
                      <a:r>
                        <a:rPr lang="zh-TW" altLang="en-US" sz="1000" u="none" strike="noStrike">
                          <a:effectLst/>
                        </a:rPr>
                        <a:t>小時油泥</a:t>
                      </a:r>
                      <a:r>
                        <a:rPr lang="en-US" altLang="zh-TW" sz="1000" u="none" strike="noStrike">
                          <a:effectLst/>
                        </a:rPr>
                        <a:t>% m/m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D2440-13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0.30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D2440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0.30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0.01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＊氧化安定性</a:t>
                      </a:r>
                      <a:r>
                        <a:rPr lang="en-US" altLang="zh-TW" sz="1000" u="none" strike="noStrike">
                          <a:effectLst/>
                        </a:rPr>
                        <a:t>-164</a:t>
                      </a:r>
                      <a:r>
                        <a:rPr lang="zh-TW" altLang="en-US" sz="1000" u="none" strike="noStrike">
                          <a:effectLst/>
                        </a:rPr>
                        <a:t>小時總酸價 </a:t>
                      </a:r>
                      <a:r>
                        <a:rPr lang="en-US" altLang="zh-TW" sz="1000" u="none" strike="noStrike">
                          <a:effectLst/>
                        </a:rPr>
                        <a:t>mg KOH/g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D2440-13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0.60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D2440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0.60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0.03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電介質強度 </a:t>
                      </a:r>
                      <a:r>
                        <a:rPr lang="en-US" altLang="zh-TW" sz="1000" u="none" strike="noStrike">
                          <a:effectLst/>
                        </a:rPr>
                        <a:t>Kv (2+- 0.03 mm)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D1816-12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≧</a:t>
                      </a:r>
                      <a:r>
                        <a:rPr lang="en-US" altLang="zh-TW" sz="1000" u="none" strike="noStrike">
                          <a:effectLst/>
                        </a:rPr>
                        <a:t>35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D1816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35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46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16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功率因數 </a:t>
                      </a:r>
                      <a:r>
                        <a:rPr lang="en-US" altLang="zh-TW" sz="1000" u="none" strike="noStrike">
                          <a:effectLst/>
                        </a:rPr>
                        <a:t>100℃, 60</a:t>
                      </a:r>
                      <a:r>
                        <a:rPr lang="en-US" sz="1000" u="none" strike="noStrike">
                          <a:effectLst/>
                        </a:rPr>
                        <a:t>Hz, 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D924-15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u="none" strike="noStrike">
                          <a:effectLst/>
                        </a:rPr>
                        <a:t>≦</a:t>
                      </a:r>
                      <a:r>
                        <a:rPr lang="en-US" altLang="zh-TW" sz="1000" u="none" strike="noStrike">
                          <a:effectLst/>
                        </a:rPr>
                        <a:t>0.30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D924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0.088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17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u="none" strike="noStrike">
                          <a:effectLst/>
                        </a:rPr>
                        <a:t>糠醛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ug/L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D5837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25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  <a:tr h="2191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u="none" strike="noStrike">
                          <a:effectLst/>
                        </a:rPr>
                        <a:t>18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PCB </a:t>
                      </a:r>
                      <a:r>
                        <a:rPr lang="zh-TW" altLang="en-US" sz="1000" u="none" strike="noStrike">
                          <a:effectLst/>
                        </a:rPr>
                        <a:t>多氯聯苯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u="none" strike="noStrike">
                          <a:effectLst/>
                        </a:rPr>
                        <a:t>---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ND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ASTM D4059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>
                          <a:effectLst/>
                        </a:rPr>
                        <a:t>無驗出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 dirty="0">
                          <a:effectLst/>
                        </a:rPr>
                        <a:t>無驗出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3441" y="187499"/>
            <a:ext cx="1677194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直線接點 10"/>
          <p:cNvCxnSpPr/>
          <p:nvPr/>
        </p:nvCxnSpPr>
        <p:spPr>
          <a:xfrm>
            <a:off x="416149" y="836712"/>
            <a:ext cx="84043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05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64496" y="4854059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dirty="0"/>
              <a:t>Sheng Tung Development Co., Ltd</a:t>
            </a:r>
            <a:endParaRPr lang="zh-TW" altLang="zh-TW" dirty="0"/>
          </a:p>
          <a:p>
            <a:r>
              <a:rPr lang="zh-TW" altLang="zh-TW" dirty="0" smtClean="0"/>
              <a:t>電話</a:t>
            </a:r>
            <a:r>
              <a:rPr lang="en-US" altLang="zh-TW" dirty="0"/>
              <a:t>: (02)2772 </a:t>
            </a:r>
            <a:r>
              <a:rPr lang="en-US" altLang="zh-TW" dirty="0" smtClean="0"/>
              <a:t>2900 </a:t>
            </a:r>
          </a:p>
          <a:p>
            <a:r>
              <a:rPr lang="zh-TW" altLang="zh-TW" dirty="0" smtClean="0"/>
              <a:t>傳真</a:t>
            </a:r>
            <a:r>
              <a:rPr lang="en-US" altLang="zh-TW" dirty="0"/>
              <a:t>: (02)2772 </a:t>
            </a:r>
            <a:r>
              <a:rPr lang="en-US" altLang="zh-TW" dirty="0" smtClean="0"/>
              <a:t>6276</a:t>
            </a:r>
          </a:p>
          <a:p>
            <a:r>
              <a:rPr lang="zh-TW" altLang="en-US" dirty="0" smtClean="0"/>
              <a:t>手機</a:t>
            </a:r>
            <a:r>
              <a:rPr lang="en-US" altLang="zh-TW" dirty="0" smtClean="0"/>
              <a:t>: 0905 158 182</a:t>
            </a:r>
          </a:p>
          <a:p>
            <a:r>
              <a:rPr lang="zh-TW" altLang="en-US" dirty="0" smtClean="0"/>
              <a:t>承辦</a:t>
            </a:r>
            <a:r>
              <a:rPr lang="en-US" altLang="zh-TW" dirty="0" smtClean="0"/>
              <a:t>: Darren Lee</a:t>
            </a:r>
            <a:endParaRPr lang="zh-TW" altLang="zh-TW" dirty="0"/>
          </a:p>
          <a:p>
            <a:r>
              <a:rPr lang="zh-TW" altLang="zh-TW" dirty="0" smtClean="0"/>
              <a:t>地址</a:t>
            </a:r>
            <a:r>
              <a:rPr lang="en-US" altLang="zh-TW" dirty="0"/>
              <a:t>: 10595</a:t>
            </a:r>
            <a:r>
              <a:rPr lang="zh-TW" altLang="zh-TW" dirty="0"/>
              <a:t>台北市松山區復興北路</a:t>
            </a:r>
            <a:r>
              <a:rPr lang="en-US" altLang="zh-TW" dirty="0"/>
              <a:t>57</a:t>
            </a:r>
            <a:r>
              <a:rPr lang="zh-TW" altLang="zh-TW" dirty="0"/>
              <a:t>號</a:t>
            </a:r>
            <a:r>
              <a:rPr lang="en-US" altLang="zh-TW" dirty="0"/>
              <a:t>6</a:t>
            </a:r>
            <a:r>
              <a:rPr lang="zh-TW" altLang="zh-TW" dirty="0"/>
              <a:t>樓</a:t>
            </a:r>
          </a:p>
          <a:p>
            <a:r>
              <a:rPr lang="en-US" altLang="zh-TW" dirty="0" smtClean="0"/>
              <a:t>Web</a:t>
            </a:r>
            <a:r>
              <a:rPr lang="en-US" altLang="zh-TW" dirty="0"/>
              <a:t>: </a:t>
            </a:r>
            <a:r>
              <a:rPr lang="en-US" altLang="zh-TW" u="sng" dirty="0">
                <a:hlinkClick r:id="rId2"/>
              </a:rPr>
              <a:t>http://www.shengtung.com.tw/</a:t>
            </a:r>
            <a:endParaRPr lang="zh-TW" altLang="zh-TW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1727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79" y="404664"/>
            <a:ext cx="5445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1835696" y="2348880"/>
            <a:ext cx="5081017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</a:rPr>
              <a:t>謝</a:t>
            </a:r>
            <a:r>
              <a:rPr lang="zh-TW" altLang="en-US" sz="4800" dirty="0" smtClean="0">
                <a:solidFill>
                  <a:schemeClr val="tx1"/>
                </a:solidFill>
              </a:rPr>
              <a:t>    謝 </a:t>
            </a:r>
            <a:r>
              <a:rPr lang="en-US" altLang="zh-TW" sz="4800" dirty="0" smtClean="0">
                <a:solidFill>
                  <a:schemeClr val="tx1"/>
                </a:solidFill>
              </a:rPr>
              <a:t>!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05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</TotalTime>
  <Words>1746</Words>
  <Application>Microsoft Office PowerPoint</Application>
  <PresentationFormat>如螢幕大小 (4:3)</PresentationFormat>
  <Paragraphs>648</Paragraphs>
  <Slides>8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Darren</dc:creator>
  <cp:lastModifiedBy>User</cp:lastModifiedBy>
  <cp:revision>94</cp:revision>
  <dcterms:created xsi:type="dcterms:W3CDTF">2021-02-04T03:31:13Z</dcterms:created>
  <dcterms:modified xsi:type="dcterms:W3CDTF">2021-12-29T05:55:32Z</dcterms:modified>
</cp:coreProperties>
</file>